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58" r:id="rId5"/>
    <p:sldId id="261" r:id="rId6"/>
    <p:sldId id="262" r:id="rId7"/>
    <p:sldId id="265" r:id="rId8"/>
    <p:sldId id="263" r:id="rId9"/>
    <p:sldId id="264" r:id="rId10"/>
    <p:sldId id="331" r:id="rId11"/>
    <p:sldId id="269" r:id="rId12"/>
    <p:sldId id="271" r:id="rId13"/>
    <p:sldId id="266" r:id="rId14"/>
    <p:sldId id="332" r:id="rId15"/>
    <p:sldId id="333" r:id="rId16"/>
    <p:sldId id="268" r:id="rId17"/>
    <p:sldId id="330" r:id="rId18"/>
    <p:sldId id="270" r:id="rId19"/>
    <p:sldId id="316" r:id="rId20"/>
    <p:sldId id="317" r:id="rId21"/>
    <p:sldId id="325" r:id="rId22"/>
    <p:sldId id="315" r:id="rId23"/>
    <p:sldId id="314" r:id="rId24"/>
    <p:sldId id="306" r:id="rId25"/>
    <p:sldId id="304" r:id="rId26"/>
    <p:sldId id="305" r:id="rId27"/>
    <p:sldId id="267" r:id="rId28"/>
    <p:sldId id="329" r:id="rId29"/>
    <p:sldId id="276" r:id="rId30"/>
    <p:sldId id="278" r:id="rId31"/>
    <p:sldId id="326" r:id="rId32"/>
    <p:sldId id="328" r:id="rId33"/>
    <p:sldId id="277" r:id="rId34"/>
    <p:sldId id="279" r:id="rId35"/>
    <p:sldId id="28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/>
    <p:restoredTop sz="94558"/>
  </p:normalViewPr>
  <p:slideViewPr>
    <p:cSldViewPr snapToGrid="0" snapToObjects="1">
      <p:cViewPr varScale="1">
        <p:scale>
          <a:sx n="78" d="100"/>
          <a:sy n="78" d="100"/>
        </p:scale>
        <p:origin x="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22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8390"/>
            <a:ext cx="9144000" cy="1655762"/>
          </a:xfrm>
        </p:spPr>
        <p:txBody>
          <a:bodyPr/>
          <a:lstStyle/>
          <a:p>
            <a:r>
              <a:rPr lang="en-US" dirty="0"/>
              <a:t>Structure population models in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114D1ED-46A9-0A4D-9E8F-3DFF1E6D5BE6}"/>
              </a:ext>
            </a:extLst>
          </p:cNvPr>
          <p:cNvSpPr txBox="1">
            <a:spLocks/>
          </p:cNvSpPr>
          <p:nvPr/>
        </p:nvSpPr>
        <p:spPr>
          <a:xfrm>
            <a:off x="1355692" y="3726271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Nicola Felix Müller, PhD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74E8712-5F8E-D246-9C75-D7CCC6AABC1B}"/>
              </a:ext>
            </a:extLst>
          </p:cNvPr>
          <p:cNvSpPr txBox="1">
            <a:spLocks/>
          </p:cNvSpPr>
          <p:nvPr/>
        </p:nvSpPr>
        <p:spPr>
          <a:xfrm>
            <a:off x="1355692" y="4291722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r>
              <a:rPr lang="en-US" sz="1600" dirty="0"/>
              <a:t>twitter: @</a:t>
            </a:r>
            <a:r>
              <a:rPr lang="en-US" sz="1600" dirty="0" err="1"/>
              <a:t>nicfelm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492AAA-83CB-EE45-9CA0-F9E722AD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69" y="5541662"/>
            <a:ext cx="1257300" cy="12573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4B9ACE5-C225-C04E-B37A-FA48F0A3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5949778"/>
            <a:ext cx="2540000" cy="635000"/>
          </a:xfrm>
          <a:prstGeom prst="rect">
            <a:avLst/>
          </a:prstGeom>
        </p:spPr>
      </p:pic>
      <p:pic>
        <p:nvPicPr>
          <p:cNvPr id="10" name="Picture 2" descr="SNSF">
            <a:extLst>
              <a:ext uri="{FF2B5EF4-FFF2-40B4-BE49-F238E27FC236}">
                <a16:creationId xmlns:a16="http://schemas.microsoft.com/office/drawing/2014/main" id="{B9B33CEF-BF73-664F-AB70-602EC60F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49778"/>
            <a:ext cx="40513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coalescent model how lineage coalesce within and migrate between demes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A8806-0FE4-5E43-AA57-16A00BA8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745" y="3144683"/>
            <a:ext cx="2540000" cy="1917700"/>
          </a:xfrm>
        </p:spPr>
      </p:pic>
      <p:pic>
        <p:nvPicPr>
          <p:cNvPr id="4" name="New picture">
            <a:extLst>
              <a:ext uri="{FF2B5EF4-FFF2-40B4-BE49-F238E27FC236}">
                <a16:creationId xmlns:a16="http://schemas.microsoft.com/office/drawing/2014/main" id="{469BD72D-A423-E64C-B1AA-231C762F89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9255" y="1853334"/>
            <a:ext cx="5943600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BBFC-900C-1D41-A257-2006F68D6BB4}"/>
              </a:ext>
            </a:extLst>
          </p:cNvPr>
          <p:cNvSpPr txBox="1"/>
          <p:nvPr/>
        </p:nvSpPr>
        <p:spPr>
          <a:xfrm>
            <a:off x="4518212" y="6114429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2017, </a:t>
            </a:r>
            <a:r>
              <a:rPr lang="en-US" i="1" dirty="0"/>
              <a:t>MBE</a:t>
            </a:r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from outside data using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23A0367F-DD81-224B-B441-554460A47A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72" y="1646860"/>
            <a:ext cx="7296706" cy="4260227"/>
          </a:xfrm>
          <a:prstGeom prst="rect">
            <a:avLst/>
          </a:prstGeom>
          <a:ln w="12700" cap="sq">
            <a:noFill/>
            <a:prstDash val="solid"/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in preparation</a:t>
            </a:r>
          </a:p>
        </p:txBody>
      </p:sp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9204084" y="6015315"/>
            <a:ext cx="26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 et al., </a:t>
            </a:r>
            <a:r>
              <a:rPr lang="en-US" i="1" dirty="0"/>
              <a:t>in preparation</a:t>
            </a:r>
          </a:p>
        </p:txBody>
      </p:sp>
      <p:pic>
        <p:nvPicPr>
          <p:cNvPr id="6" name="Image 23">
            <a:extLst>
              <a:ext uri="{FF2B5EF4-FFF2-40B4-BE49-F238E27FC236}">
                <a16:creationId xmlns:a16="http://schemas.microsoft.com/office/drawing/2014/main" id="{0A98AD4E-EC3F-6747-824C-88C77F6574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74" y="1408430"/>
            <a:ext cx="7909559" cy="4606885"/>
          </a:xfrm>
          <a:prstGeom prst="rect">
            <a:avLst/>
          </a:prstGeom>
          <a:ln w="127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22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786F0-A1BB-AB47-87D3-BBCE93CD4C40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17448-2928-BB41-A963-0134225D8CB9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boundary driven growth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1438</Words>
  <Application>Microsoft Macintosh PowerPoint</Application>
  <PresentationFormat>Widescreen</PresentationFormat>
  <Paragraphs>143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Helvetica</vt:lpstr>
      <vt:lpstr>Office Theme</vt:lpstr>
      <vt:lpstr>Accounting for population structure</vt:lpstr>
      <vt:lpstr>H3N2 sequences show spatial clustering</vt:lpstr>
      <vt:lpstr>MERS sequences cluster by host of isolation</vt:lpstr>
      <vt:lpstr>Phylogenetic trees are formed by population processes and contain information about them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and effective population sizes can be informed from outside data using a GLM approach</vt:lpstr>
      <vt:lpstr>Migration rates in the DTA model can be informed by transportation Data</vt:lpstr>
      <vt:lpstr>The structure coalescent model how lineage coalesce within and migrate between demes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from outside data using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Estimating boundary driven growth</vt:lpstr>
      <vt:lpstr>Estimating boundary driven growth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41</cp:revision>
  <dcterms:created xsi:type="dcterms:W3CDTF">2020-07-05T17:44:26Z</dcterms:created>
  <dcterms:modified xsi:type="dcterms:W3CDTF">2022-07-21T19:06:09Z</dcterms:modified>
</cp:coreProperties>
</file>